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21"/>
  </p:notesMasterIdLst>
  <p:sldIdLst>
    <p:sldId id="406" r:id="rId2"/>
    <p:sldId id="531" r:id="rId3"/>
    <p:sldId id="527" r:id="rId4"/>
    <p:sldId id="528" r:id="rId5"/>
    <p:sldId id="534" r:id="rId6"/>
    <p:sldId id="533" r:id="rId7"/>
    <p:sldId id="535" r:id="rId8"/>
    <p:sldId id="536" r:id="rId9"/>
    <p:sldId id="537" r:id="rId10"/>
    <p:sldId id="538" r:id="rId11"/>
    <p:sldId id="539" r:id="rId12"/>
    <p:sldId id="540" r:id="rId13"/>
    <p:sldId id="541" r:id="rId14"/>
    <p:sldId id="542" r:id="rId15"/>
    <p:sldId id="543" r:id="rId16"/>
    <p:sldId id="544" r:id="rId17"/>
    <p:sldId id="545" r:id="rId18"/>
    <p:sldId id="547" r:id="rId19"/>
    <p:sldId id="546" r:id="rId20"/>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94622" autoAdjust="0"/>
  </p:normalViewPr>
  <p:slideViewPr>
    <p:cSldViewPr>
      <p:cViewPr>
        <p:scale>
          <a:sx n="60" d="100"/>
          <a:sy n="60" d="100"/>
        </p:scale>
        <p:origin x="-3180" y="-11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2"/>
            <a:ext cx="2945660" cy="496411"/>
          </a:xfrm>
          <a:prstGeom prst="rect">
            <a:avLst/>
          </a:prstGeom>
        </p:spPr>
        <p:txBody>
          <a:bodyPr vert="horz" lIns="92256" tIns="46128" rIns="92256" bIns="46128" rtlCol="0"/>
          <a:lstStyle>
            <a:lvl1pPr algn="l">
              <a:defRPr sz="1200"/>
            </a:lvl1pPr>
          </a:lstStyle>
          <a:p>
            <a:endParaRPr lang="ru-RU" dirty="0"/>
          </a:p>
        </p:txBody>
      </p:sp>
      <p:sp>
        <p:nvSpPr>
          <p:cNvPr id="3" name="Дата 2"/>
          <p:cNvSpPr>
            <a:spLocks noGrp="1"/>
          </p:cNvSpPr>
          <p:nvPr>
            <p:ph type="dt" idx="1"/>
          </p:nvPr>
        </p:nvSpPr>
        <p:spPr>
          <a:xfrm>
            <a:off x="3850443" y="2"/>
            <a:ext cx="2945660" cy="496411"/>
          </a:xfrm>
          <a:prstGeom prst="rect">
            <a:avLst/>
          </a:prstGeom>
        </p:spPr>
        <p:txBody>
          <a:bodyPr vert="horz" lIns="92256" tIns="46128" rIns="92256" bIns="46128" rtlCol="0"/>
          <a:lstStyle>
            <a:lvl1pPr algn="r">
              <a:defRPr sz="1200"/>
            </a:lvl1pPr>
          </a:lstStyle>
          <a:p>
            <a:fld id="{34A0D1A5-74AF-4BCC-AA7C-7E180DBD8ED7}" type="datetimeFigureOut">
              <a:rPr lang="ru-RU" smtClean="0"/>
              <a:t>24.05.2019</a:t>
            </a:fld>
            <a:endParaRPr lang="ru-RU" dirty="0"/>
          </a:p>
        </p:txBody>
      </p:sp>
      <p:sp>
        <p:nvSpPr>
          <p:cNvPr id="4" name="Образ слайда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2256" tIns="46128" rIns="92256" bIns="46128" rtlCol="0" anchor="ctr"/>
          <a:lstStyle/>
          <a:p>
            <a:endParaRPr lang="ru-RU" dirty="0"/>
          </a:p>
        </p:txBody>
      </p:sp>
      <p:sp>
        <p:nvSpPr>
          <p:cNvPr id="5" name="Заметки 4"/>
          <p:cNvSpPr>
            <a:spLocks noGrp="1"/>
          </p:cNvSpPr>
          <p:nvPr>
            <p:ph type="body" sz="quarter" idx="3"/>
          </p:nvPr>
        </p:nvSpPr>
        <p:spPr>
          <a:xfrm>
            <a:off x="679768" y="4715907"/>
            <a:ext cx="5438140" cy="4467701"/>
          </a:xfrm>
          <a:prstGeom prst="rect">
            <a:avLst/>
          </a:prstGeom>
        </p:spPr>
        <p:txBody>
          <a:bodyPr vert="horz" lIns="92256" tIns="46128" rIns="92256" bIns="46128"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2"/>
            <a:ext cx="2945660" cy="496411"/>
          </a:xfrm>
          <a:prstGeom prst="rect">
            <a:avLst/>
          </a:prstGeom>
        </p:spPr>
        <p:txBody>
          <a:bodyPr vert="horz" lIns="92256" tIns="46128" rIns="92256" bIns="46128"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443" y="9430092"/>
            <a:ext cx="2945660" cy="496411"/>
          </a:xfrm>
          <a:prstGeom prst="rect">
            <a:avLst/>
          </a:prstGeom>
        </p:spPr>
        <p:txBody>
          <a:bodyPr vert="horz" lIns="92256" tIns="46128" rIns="92256" bIns="46128" rtlCol="0" anchor="b"/>
          <a:lstStyle>
            <a:lvl1pPr algn="r">
              <a:defRPr sz="1200"/>
            </a:lvl1pPr>
          </a:lstStyle>
          <a:p>
            <a:fld id="{25CA4495-76C4-40B1-BC3C-173142C45876}" type="slidenum">
              <a:rPr lang="ru-RU" smtClean="0"/>
              <a:t>‹#›</a:t>
            </a:fld>
            <a:endParaRPr lang="ru-RU" dirty="0"/>
          </a:p>
        </p:txBody>
      </p:sp>
    </p:spTree>
    <p:extLst>
      <p:ext uri="{BB962C8B-B14F-4D97-AF65-F5344CB8AC3E}">
        <p14:creationId xmlns:p14="http://schemas.microsoft.com/office/powerpoint/2010/main" val="75565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CA307400-2CE0-4055-B9C9-71CB8FAA7706}" type="slidenum">
              <a:rPr lang="ru-RU" smtClean="0"/>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CA307400-2CE0-4055-B9C9-71CB8FAA7706}"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CA307400-2CE0-4055-B9C9-71CB8FAA7706}"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CA307400-2CE0-4055-B9C9-71CB8FAA7706}"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CA307400-2CE0-4055-B9C9-71CB8FAA7706}" type="slidenum">
              <a:rPr lang="ru-RU" smtClean="0"/>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AC8722-890D-428A-9115-16FE8E7EF510}" type="datetimeFigureOut">
              <a:rPr lang="ru-RU" smtClean="0"/>
              <a:t>24.05.2019</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CA307400-2CE0-4055-B9C9-71CB8FAA7706}" type="slidenum">
              <a:rPr lang="ru-RU" smtClean="0"/>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A3AC8722-890D-428A-9115-16FE8E7EF510}" type="datetimeFigureOut">
              <a:rPr lang="ru-RU" smtClean="0"/>
              <a:t>24.05.2019</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CA307400-2CE0-4055-B9C9-71CB8FAA7706}"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7.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18.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9.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prstClr val="black"/>
              <a:schemeClr val="accent1">
                <a:tint val="45000"/>
                <a:satMod val="400000"/>
              </a:schemeClr>
            </a:duotone>
          </a:blip>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67544" y="1700808"/>
            <a:ext cx="8424936" cy="2862322"/>
          </a:xfrm>
          <a:prstGeom prst="rect">
            <a:avLst/>
          </a:prstGeom>
          <a:noFill/>
        </p:spPr>
        <p:txBody>
          <a:bodyPr wrap="square" rtlCol="0">
            <a:spAutoFit/>
          </a:bodyPr>
          <a:lstStyle/>
          <a:p>
            <a:pPr algn="ctr"/>
            <a:r>
              <a:rPr lang="ru-RU" sz="3600" dirty="0"/>
              <a:t>Отчет о выполнении мероприятий, выполненных в </a:t>
            </a:r>
            <a:r>
              <a:rPr lang="ru-RU" sz="3600" dirty="0" smtClean="0"/>
              <a:t>2018 </a:t>
            </a:r>
            <a:r>
              <a:rPr lang="ru-RU" sz="3600" dirty="0"/>
              <a:t>году за счет привлеченных средств с платных парковок на территории района </a:t>
            </a:r>
            <a:endParaRPr lang="ru-RU" sz="3600" dirty="0" smtClean="0"/>
          </a:p>
          <a:p>
            <a:pPr algn="ctr"/>
            <a:r>
              <a:rPr lang="ru-RU" sz="3600" dirty="0" smtClean="0"/>
              <a:t>Дорогомилово</a:t>
            </a:r>
            <a:endParaRPr lang="ru-RU" sz="3600" b="1" dirty="0">
              <a:solidFill>
                <a:srgbClr val="002060"/>
              </a:solidFill>
            </a:endParaRPr>
          </a:p>
        </p:txBody>
      </p:sp>
      <p:pic>
        <p:nvPicPr>
          <p:cNvPr id="4" name="Рисунок 3" descr="gerb3"/>
          <p:cNvPicPr/>
          <p:nvPr/>
        </p:nvPicPr>
        <p:blipFill>
          <a:blip r:embed="rId3">
            <a:extLst>
              <a:ext uri="{28A0092B-C50C-407E-A947-70E740481C1C}">
                <a14:useLocalDpi xmlns:a14="http://schemas.microsoft.com/office/drawing/2010/main" val="0"/>
              </a:ext>
            </a:extLst>
          </a:blip>
          <a:srcRect/>
          <a:stretch>
            <a:fillRect/>
          </a:stretch>
        </p:blipFill>
        <p:spPr bwMode="auto">
          <a:xfrm>
            <a:off x="251520" y="38263"/>
            <a:ext cx="1440160" cy="1662545"/>
          </a:xfrm>
          <a:prstGeom prst="rect">
            <a:avLst/>
          </a:prstGeom>
          <a:noFill/>
          <a:ln>
            <a:noFill/>
          </a:ln>
        </p:spPr>
      </p:pic>
    </p:spTree>
    <p:extLst>
      <p:ext uri="{BB962C8B-B14F-4D97-AF65-F5344CB8AC3E}">
        <p14:creationId xmlns:p14="http://schemas.microsoft.com/office/powerpoint/2010/main" val="1424005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a:t>ул. </a:t>
            </a:r>
            <a:r>
              <a:rPr lang="ru-RU" b="1" dirty="0" smtClean="0"/>
              <a:t>Киевская, д.16</a:t>
            </a:r>
          </a:p>
          <a:p>
            <a:pPr algn="ctr"/>
            <a:r>
              <a:rPr lang="ru-RU" b="1" dirty="0" smtClean="0"/>
              <a:t>(</a:t>
            </a:r>
            <a:r>
              <a:rPr lang="ru-RU" b="1" dirty="0"/>
              <a:t>Было/Стало)</a:t>
            </a:r>
            <a:endParaRPr lang="ru-RU" dirty="0"/>
          </a:p>
        </p:txBody>
      </p:sp>
      <p:sp>
        <p:nvSpPr>
          <p:cNvPr id="3" name="TextBox 2"/>
          <p:cNvSpPr txBox="1"/>
          <p:nvPr/>
        </p:nvSpPr>
        <p:spPr>
          <a:xfrm>
            <a:off x="683568" y="5085184"/>
            <a:ext cx="7560840" cy="1477328"/>
          </a:xfrm>
          <a:prstGeom prst="rect">
            <a:avLst/>
          </a:prstGeom>
          <a:noFill/>
        </p:spPr>
        <p:txBody>
          <a:bodyPr wrap="square" rtlCol="0">
            <a:spAutoFit/>
          </a:bodyPr>
          <a:lstStyle/>
          <a:p>
            <a:r>
              <a:rPr lang="ru-RU" dirty="0" smtClean="0"/>
              <a:t>Выполнены работы: </a:t>
            </a:r>
            <a:r>
              <a:rPr lang="ru-RU" dirty="0"/>
              <a:t>з</a:t>
            </a:r>
            <a:r>
              <a:rPr lang="ru-RU" dirty="0" smtClean="0"/>
              <a:t>амена </a:t>
            </a:r>
            <a:r>
              <a:rPr lang="ru-RU" dirty="0"/>
              <a:t>асфальтобетонного покрытия</a:t>
            </a:r>
            <a:r>
              <a:rPr lang="ru-RU" dirty="0" smtClean="0"/>
              <a:t>, замена бортового камня, замена </a:t>
            </a:r>
            <a:r>
              <a:rPr lang="ru-RU" dirty="0"/>
              <a:t>садового камня</a:t>
            </a:r>
            <a:r>
              <a:rPr lang="ru-RU" dirty="0" smtClean="0"/>
              <a:t>, </a:t>
            </a:r>
            <a:r>
              <a:rPr lang="ru-RU" dirty="0"/>
              <a:t>ремонт посевного газона, </a:t>
            </a:r>
            <a:r>
              <a:rPr lang="ru-RU" dirty="0" smtClean="0"/>
              <a:t>устройство </a:t>
            </a:r>
            <a:r>
              <a:rPr lang="ru-RU" dirty="0"/>
              <a:t>живой изгороди</a:t>
            </a:r>
            <a:r>
              <a:rPr lang="ru-RU" dirty="0" smtClean="0"/>
              <a:t>, установка </a:t>
            </a:r>
            <a:r>
              <a:rPr lang="ru-RU" dirty="0"/>
              <a:t>МАФ, </a:t>
            </a:r>
            <a:r>
              <a:rPr lang="ru-RU" dirty="0" smtClean="0"/>
              <a:t>устройство покрытия из резиновой крошки, реконструкция контейнерной площадки</a:t>
            </a:r>
            <a:endParaRPr lang="ru-RU" dirty="0"/>
          </a:p>
          <a:p>
            <a:r>
              <a:rPr lang="ru-RU" dirty="0" smtClean="0"/>
              <a:t>Сумма потраченных средств – 4 414,953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536597"/>
          </a:xfrm>
          <a:prstGeom prst="rect">
            <a:avLst/>
          </a:prstGeom>
          <a:noFill/>
          <a:ln>
            <a:noFill/>
          </a:ln>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4316" y="936308"/>
            <a:ext cx="2051720" cy="1538790"/>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0192" y="936308"/>
            <a:ext cx="2051719" cy="1538790"/>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4687" y="271086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1640" y="271086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666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smtClean="0"/>
              <a:t>Кутузовский пр-т, д.5/3</a:t>
            </a:r>
          </a:p>
          <a:p>
            <a:pPr algn="ctr"/>
            <a:r>
              <a:rPr lang="ru-RU" b="1" dirty="0" smtClean="0"/>
              <a:t>(</a:t>
            </a:r>
            <a:r>
              <a:rPr lang="ru-RU" b="1" dirty="0"/>
              <a:t>Было/Стало)</a:t>
            </a:r>
            <a:endParaRPr lang="ru-RU" dirty="0"/>
          </a:p>
        </p:txBody>
      </p:sp>
      <p:sp>
        <p:nvSpPr>
          <p:cNvPr id="5" name="TextBox 4"/>
          <p:cNvSpPr txBox="1"/>
          <p:nvPr/>
        </p:nvSpPr>
        <p:spPr>
          <a:xfrm>
            <a:off x="747858" y="4532668"/>
            <a:ext cx="8216629" cy="2031325"/>
          </a:xfrm>
          <a:prstGeom prst="rect">
            <a:avLst/>
          </a:prstGeom>
          <a:noFill/>
        </p:spPr>
        <p:txBody>
          <a:bodyPr wrap="square" rtlCol="0">
            <a:spAutoFit/>
          </a:bodyPr>
          <a:lstStyle/>
          <a:p>
            <a:r>
              <a:rPr lang="ru-RU" dirty="0" smtClean="0"/>
              <a:t>Выполнены работы</a:t>
            </a:r>
            <a:r>
              <a:rPr lang="ru-RU" dirty="0"/>
              <a:t>: </a:t>
            </a:r>
            <a:r>
              <a:rPr lang="ru-RU" dirty="0" smtClean="0"/>
              <a:t>замена </a:t>
            </a:r>
            <a:r>
              <a:rPr lang="ru-RU" dirty="0"/>
              <a:t>асфальтобетонного покрытия, </a:t>
            </a:r>
            <a:r>
              <a:rPr lang="ru-RU" dirty="0" smtClean="0"/>
              <a:t>замена бортового камня, замена </a:t>
            </a:r>
            <a:r>
              <a:rPr lang="ru-RU" dirty="0"/>
              <a:t>садового камня, </a:t>
            </a:r>
            <a:r>
              <a:rPr lang="ru-RU" dirty="0" smtClean="0"/>
              <a:t>замена металлических </a:t>
            </a:r>
            <a:r>
              <a:rPr lang="ru-RU" dirty="0"/>
              <a:t>ограждений </a:t>
            </a:r>
            <a:r>
              <a:rPr lang="ru-RU" dirty="0" smtClean="0"/>
              <a:t>ремонт </a:t>
            </a:r>
            <a:r>
              <a:rPr lang="ru-RU" dirty="0"/>
              <a:t>посевного газона, </a:t>
            </a:r>
            <a:r>
              <a:rPr lang="ru-RU" dirty="0" smtClean="0"/>
              <a:t>устройство </a:t>
            </a:r>
            <a:r>
              <a:rPr lang="ru-RU" dirty="0"/>
              <a:t>живой изгороди, </a:t>
            </a:r>
            <a:r>
              <a:rPr lang="ru-RU" dirty="0" smtClean="0"/>
              <a:t>устройство </a:t>
            </a:r>
            <a:r>
              <a:rPr lang="ru-RU" dirty="0"/>
              <a:t>покрытия из резиновой крошки, </a:t>
            </a:r>
            <a:r>
              <a:rPr lang="ru-RU" dirty="0" smtClean="0"/>
              <a:t>установка </a:t>
            </a:r>
            <a:r>
              <a:rPr lang="ru-RU" dirty="0"/>
              <a:t>МАФ, </a:t>
            </a:r>
            <a:r>
              <a:rPr lang="ru-RU" dirty="0" smtClean="0"/>
              <a:t>реконструкция </a:t>
            </a:r>
            <a:r>
              <a:rPr lang="ru-RU" dirty="0"/>
              <a:t>контейнерной площадки, </a:t>
            </a:r>
            <a:r>
              <a:rPr lang="ru-RU" dirty="0" smtClean="0"/>
              <a:t>замена</a:t>
            </a:r>
            <a:r>
              <a:rPr lang="ru-RU" dirty="0"/>
              <a:t>, </a:t>
            </a:r>
            <a:r>
              <a:rPr lang="ru-RU" dirty="0" smtClean="0"/>
              <a:t>ремонт цветника, устройство дорожек зоны отдыха</a:t>
            </a:r>
          </a:p>
          <a:p>
            <a:r>
              <a:rPr lang="ru-RU" dirty="0" smtClean="0"/>
              <a:t>Сумма потраченных средств – 9 532,267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96144" cy="1590537"/>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8737" y="1124744"/>
            <a:ext cx="2280000" cy="1368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124744"/>
            <a:ext cx="2280000" cy="1368000"/>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1959" y="2564904"/>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5616" y="2553950"/>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51920" y="2574518"/>
            <a:ext cx="2400000"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Администратор\Desktop\Кутузовский проспект д.5-3\IMG_20170905_14021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11959" y="1124744"/>
            <a:ext cx="2280000" cy="136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980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smtClean="0"/>
              <a:t>Ул. Студенческая, д.42</a:t>
            </a:r>
          </a:p>
          <a:p>
            <a:pPr algn="ctr"/>
            <a:r>
              <a:rPr lang="ru-RU" b="1" dirty="0" smtClean="0"/>
              <a:t>(</a:t>
            </a:r>
            <a:r>
              <a:rPr lang="ru-RU" b="1" dirty="0"/>
              <a:t>Было/Стало)</a:t>
            </a:r>
            <a:endParaRPr lang="ru-RU" dirty="0"/>
          </a:p>
        </p:txBody>
      </p:sp>
      <p:sp>
        <p:nvSpPr>
          <p:cNvPr id="6" name="TextBox 5"/>
          <p:cNvSpPr txBox="1"/>
          <p:nvPr/>
        </p:nvSpPr>
        <p:spPr>
          <a:xfrm>
            <a:off x="539552" y="4869160"/>
            <a:ext cx="7272808" cy="1477328"/>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бортового камня, </a:t>
            </a:r>
            <a:r>
              <a:rPr lang="ru-RU" dirty="0" smtClean="0"/>
              <a:t>замена </a:t>
            </a:r>
            <a:r>
              <a:rPr lang="ru-RU" dirty="0"/>
              <a:t>садового камня</a:t>
            </a:r>
            <a:r>
              <a:rPr lang="ru-RU" dirty="0" smtClean="0"/>
              <a:t>, замена резинового покрытия</a:t>
            </a:r>
            <a:r>
              <a:rPr lang="ru-RU" dirty="0"/>
              <a:t>, устройство живой </a:t>
            </a:r>
            <a:r>
              <a:rPr lang="ru-RU" dirty="0" smtClean="0"/>
              <a:t>изгороди, установка МАФ, ремонт контейнерной площадки.</a:t>
            </a:r>
          </a:p>
          <a:p>
            <a:r>
              <a:rPr lang="ru-RU" dirty="0" smtClean="0"/>
              <a:t>Сумма потраченных средств – 5 452,510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8342" y="906979"/>
            <a:ext cx="1979712" cy="1484784"/>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906979"/>
            <a:ext cx="1979712" cy="1484784"/>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6216" y="906979"/>
            <a:ext cx="1979712" cy="1484784"/>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054" y="2708920"/>
            <a:ext cx="3456000" cy="1944000"/>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000" y="2709160"/>
            <a:ext cx="3456000" cy="1944000"/>
          </a:xfrm>
          <a:prstGeom prst="rect">
            <a:avLst/>
          </a:prstGeom>
        </p:spPr>
      </p:pic>
    </p:spTree>
    <p:extLst>
      <p:ext uri="{BB962C8B-B14F-4D97-AF65-F5344CB8AC3E}">
        <p14:creationId xmlns:p14="http://schemas.microsoft.com/office/powerpoint/2010/main" val="1872990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smtClean="0"/>
              <a:t>ул</a:t>
            </a:r>
            <a:r>
              <a:rPr lang="ru-RU" b="1" dirty="0"/>
              <a:t>. </a:t>
            </a:r>
            <a:r>
              <a:rPr lang="ru-RU" b="1" dirty="0" smtClean="0"/>
              <a:t>1812 года, д.10, корп.2, д.8, корп.2</a:t>
            </a:r>
          </a:p>
          <a:p>
            <a:pPr algn="ctr"/>
            <a:r>
              <a:rPr lang="ru-RU" b="1" dirty="0" smtClean="0"/>
              <a:t>(</a:t>
            </a:r>
            <a:r>
              <a:rPr lang="ru-RU" b="1" dirty="0"/>
              <a:t>Было/Стало)</a:t>
            </a:r>
            <a:endParaRPr lang="ru-RU" dirty="0"/>
          </a:p>
        </p:txBody>
      </p:sp>
      <p:sp>
        <p:nvSpPr>
          <p:cNvPr id="6" name="TextBox 5"/>
          <p:cNvSpPr txBox="1"/>
          <p:nvPr/>
        </p:nvSpPr>
        <p:spPr>
          <a:xfrm>
            <a:off x="539552" y="4869160"/>
            <a:ext cx="7272808" cy="1754326"/>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садового </a:t>
            </a:r>
            <a:r>
              <a:rPr lang="ru-RU" dirty="0"/>
              <a:t>камня, </a:t>
            </a:r>
            <a:r>
              <a:rPr lang="ru-RU" dirty="0" smtClean="0"/>
              <a:t>устройство резинового покрытия, замена ограждений, ремонт </a:t>
            </a:r>
            <a:r>
              <a:rPr lang="ru-RU" dirty="0"/>
              <a:t>посевного газона, </a:t>
            </a:r>
            <a:r>
              <a:rPr lang="ru-RU" dirty="0" smtClean="0"/>
              <a:t>ремонт </a:t>
            </a:r>
            <a:r>
              <a:rPr lang="ru-RU" dirty="0"/>
              <a:t>цветника, </a:t>
            </a:r>
            <a:r>
              <a:rPr lang="ru-RU" dirty="0" smtClean="0"/>
              <a:t>ремонт контейнерной площадки, установка МАФ, ремонт подпорной стены.</a:t>
            </a:r>
          </a:p>
          <a:p>
            <a:r>
              <a:rPr lang="ru-RU" dirty="0" smtClean="0"/>
              <a:t>Сумма потраченных средств – 6 333,047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900488"/>
            <a:ext cx="2267744" cy="1700808"/>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5856" y="906979"/>
            <a:ext cx="2267744" cy="1700808"/>
          </a:xfrm>
          <a:prstGeom prst="rect">
            <a:avLst/>
          </a:prstGeom>
        </p:spPr>
      </p:pic>
      <p:pic>
        <p:nvPicPr>
          <p:cNvPr id="92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2747949"/>
            <a:ext cx="2880000"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1712" y="2747949"/>
            <a:ext cx="2880000" cy="2160000"/>
          </a:xfrm>
          <a:prstGeom prst="rect">
            <a:avLst/>
          </a:prstGeom>
        </p:spPr>
      </p:pic>
    </p:spTree>
    <p:extLst>
      <p:ext uri="{BB962C8B-B14F-4D97-AF65-F5344CB8AC3E}">
        <p14:creationId xmlns:p14="http://schemas.microsoft.com/office/powerpoint/2010/main" val="3825749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a:t>у</a:t>
            </a:r>
            <a:r>
              <a:rPr lang="ru-RU" b="1" dirty="0" smtClean="0"/>
              <a:t>л. Поклонная, д.8</a:t>
            </a:r>
          </a:p>
          <a:p>
            <a:pPr algn="ctr"/>
            <a:r>
              <a:rPr lang="ru-RU" b="1" dirty="0" smtClean="0"/>
              <a:t>(</a:t>
            </a:r>
            <a:r>
              <a:rPr lang="ru-RU" b="1" dirty="0"/>
              <a:t>Было/Стало)</a:t>
            </a:r>
            <a:endParaRPr lang="ru-RU" dirty="0"/>
          </a:p>
        </p:txBody>
      </p:sp>
      <p:sp>
        <p:nvSpPr>
          <p:cNvPr id="6" name="TextBox 5"/>
          <p:cNvSpPr txBox="1"/>
          <p:nvPr/>
        </p:nvSpPr>
        <p:spPr>
          <a:xfrm>
            <a:off x="539552" y="4869160"/>
            <a:ext cx="7272808" cy="1754326"/>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бортового камня, замена </a:t>
            </a:r>
            <a:r>
              <a:rPr lang="ru-RU" dirty="0"/>
              <a:t>садового камня</a:t>
            </a:r>
            <a:r>
              <a:rPr lang="ru-RU" dirty="0" smtClean="0"/>
              <a:t>, замена ограждения</a:t>
            </a:r>
            <a:r>
              <a:rPr lang="ru-RU" dirty="0"/>
              <a:t>, ремонт посевного газона, устройство живой изгороди, устройство покрытия из резиновой крошки, установка МАФ, реконструкция контейнерной </a:t>
            </a:r>
            <a:r>
              <a:rPr lang="ru-RU" dirty="0" smtClean="0"/>
              <a:t>площадки, замена лестницы, </a:t>
            </a:r>
          </a:p>
          <a:p>
            <a:r>
              <a:rPr lang="ru-RU" dirty="0" smtClean="0"/>
              <a:t>Сумма потраченных средств – 5 274,771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0340" y="939603"/>
            <a:ext cx="1920000" cy="1440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939603"/>
            <a:ext cx="1920000" cy="1440000"/>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516" y="2546902"/>
            <a:ext cx="3096344" cy="2322258"/>
          </a:xfrm>
          <a:prstGeom prst="rect">
            <a:avLst/>
          </a:prstGeom>
        </p:spPr>
      </p:pic>
      <p:pic>
        <p:nvPicPr>
          <p:cNvPr id="8" name="Рисунок 7"/>
          <p:cNvPicPr>
            <a:picLocks noChangeAspect="1"/>
          </p:cNvPicPr>
          <p:nvPr/>
        </p:nvPicPr>
        <p:blipFill rotWithShape="1">
          <a:blip r:embed="rId6">
            <a:extLst>
              <a:ext uri="{BEBA8EAE-BF5A-486C-A8C5-ECC9F3942E4B}">
                <a14:imgProps xmlns:a14="http://schemas.microsoft.com/office/drawing/2010/main">
                  <a14:imgLayer r:embed="rId7">
                    <a14:imgEffect>
                      <a14:sharpenSoften amount="14000"/>
                    </a14:imgEffect>
                    <a14:imgEffect>
                      <a14:brightnessContrast bright="-1000" contrast="14000"/>
                    </a14:imgEffect>
                  </a14:imgLayer>
                </a14:imgProps>
              </a:ext>
              <a:ext uri="{28A0092B-C50C-407E-A947-70E740481C1C}">
                <a14:useLocalDpi xmlns:a14="http://schemas.microsoft.com/office/drawing/2010/main" val="0"/>
              </a:ext>
            </a:extLst>
          </a:blip>
          <a:srcRect l="17838" t="13114" r="7900" b="21782"/>
          <a:stretch/>
        </p:blipFill>
        <p:spPr>
          <a:xfrm>
            <a:off x="544744" y="2531284"/>
            <a:ext cx="3555645" cy="2337876"/>
          </a:xfrm>
          <a:prstGeom prst="rect">
            <a:avLst/>
          </a:prstGeom>
        </p:spPr>
      </p:pic>
    </p:spTree>
    <p:extLst>
      <p:ext uri="{BB962C8B-B14F-4D97-AF65-F5344CB8AC3E}">
        <p14:creationId xmlns:p14="http://schemas.microsoft.com/office/powerpoint/2010/main" val="1464297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369332"/>
          </a:xfrm>
          <a:prstGeom prst="rect">
            <a:avLst/>
          </a:prstGeom>
        </p:spPr>
        <p:txBody>
          <a:bodyPr wrap="square">
            <a:spAutoFit/>
          </a:bodyPr>
          <a:lstStyle/>
          <a:p>
            <a:pPr algn="ctr"/>
            <a:r>
              <a:rPr lang="ru-RU" b="1" dirty="0" smtClean="0"/>
              <a:t>Ул. Студенческая, д.15(Было/Стало</a:t>
            </a:r>
            <a:r>
              <a:rPr lang="ru-RU" b="1" dirty="0"/>
              <a:t>)</a:t>
            </a:r>
            <a:endParaRPr lang="ru-RU" dirty="0"/>
          </a:p>
        </p:txBody>
      </p:sp>
      <p:sp>
        <p:nvSpPr>
          <p:cNvPr id="6" name="TextBox 5"/>
          <p:cNvSpPr txBox="1"/>
          <p:nvPr/>
        </p:nvSpPr>
        <p:spPr>
          <a:xfrm>
            <a:off x="740734" y="4653136"/>
            <a:ext cx="7272808" cy="1477328"/>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садового </a:t>
            </a:r>
            <a:r>
              <a:rPr lang="ru-RU" dirty="0"/>
              <a:t>камня, </a:t>
            </a:r>
            <a:r>
              <a:rPr lang="ru-RU" dirty="0" smtClean="0"/>
              <a:t>замена дорожного борта, демонтаж</a:t>
            </a:r>
            <a:r>
              <a:rPr lang="ru-RU" dirty="0"/>
              <a:t>, </a:t>
            </a:r>
            <a:r>
              <a:rPr lang="ru-RU" dirty="0" smtClean="0"/>
              <a:t>ремонт </a:t>
            </a:r>
            <a:r>
              <a:rPr lang="ru-RU" dirty="0"/>
              <a:t>посевного </a:t>
            </a:r>
            <a:r>
              <a:rPr lang="ru-RU" dirty="0" smtClean="0"/>
              <a:t>газона, устройство живой изгороди, установка </a:t>
            </a:r>
            <a:r>
              <a:rPr lang="ru-RU" dirty="0" err="1" smtClean="0"/>
              <a:t>антипарковочных</a:t>
            </a:r>
            <a:r>
              <a:rPr lang="ru-RU" dirty="0" smtClean="0"/>
              <a:t> столбиков.</a:t>
            </a:r>
          </a:p>
          <a:p>
            <a:r>
              <a:rPr lang="ru-RU" dirty="0" smtClean="0"/>
              <a:t>Сумма потраченных средств 1 064,648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704" y="836712"/>
            <a:ext cx="1776000" cy="1332000"/>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1956" y="823400"/>
            <a:ext cx="1776000" cy="1332000"/>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1960" y="836712"/>
            <a:ext cx="1776000" cy="1332000"/>
          </a:xfrm>
          <a:prstGeom prst="rect">
            <a:avLst/>
          </a:prstGeom>
        </p:spPr>
      </p:pic>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688" y="235983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04152" y="235983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84168" y="235983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280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a:t>у</a:t>
            </a:r>
            <a:r>
              <a:rPr lang="ru-RU" b="1" dirty="0" smtClean="0"/>
              <a:t>л. Раевского, д.3</a:t>
            </a:r>
          </a:p>
          <a:p>
            <a:pPr algn="ctr"/>
            <a:r>
              <a:rPr lang="ru-RU" b="1" dirty="0" smtClean="0"/>
              <a:t>(</a:t>
            </a:r>
            <a:r>
              <a:rPr lang="ru-RU" b="1" dirty="0"/>
              <a:t>Было/Стало)</a:t>
            </a:r>
            <a:endParaRPr lang="ru-RU" dirty="0"/>
          </a:p>
        </p:txBody>
      </p:sp>
      <p:sp>
        <p:nvSpPr>
          <p:cNvPr id="6" name="TextBox 5"/>
          <p:cNvSpPr txBox="1"/>
          <p:nvPr/>
        </p:nvSpPr>
        <p:spPr>
          <a:xfrm>
            <a:off x="740734" y="4653136"/>
            <a:ext cx="7272808" cy="2031325"/>
          </a:xfrm>
          <a:prstGeom prst="rect">
            <a:avLst/>
          </a:prstGeom>
          <a:noFill/>
        </p:spPr>
        <p:txBody>
          <a:bodyPr wrap="square" rtlCol="0">
            <a:spAutoFit/>
          </a:bodyPr>
          <a:lstStyle/>
          <a:p>
            <a:r>
              <a:rPr lang="ru-RU" dirty="0"/>
              <a:t>Выполнены работы: замена асфальтобетонного покрытия, замена бортового камня, замена садового камня, установка металлических ограждений, устройство покрытия из резиновой крошки, ремонт посевного газона, устройство живой изгороди, ремонт цветника, реконструкция контейнерной площадки, установка МАФ.</a:t>
            </a:r>
          </a:p>
          <a:p>
            <a:r>
              <a:rPr lang="ru-RU" dirty="0"/>
              <a:t>Сумма потраченных средств – 8 262,661 </a:t>
            </a:r>
            <a:r>
              <a:rPr lang="ru-RU" dirty="0" err="1"/>
              <a:t>тыс.руб</a:t>
            </a:r>
            <a:r>
              <a:rPr lang="ru-RU" dirty="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2348880"/>
            <a:ext cx="2880000" cy="2160000"/>
          </a:xfrm>
          <a:prstGeom prst="rect">
            <a:avLst/>
          </a:prstGeom>
        </p:spPr>
      </p:pic>
      <p:pic>
        <p:nvPicPr>
          <p:cNvPr id="4" name="Рисунок 3"/>
          <p:cNvPicPr>
            <a:picLocks noChangeAspect="1"/>
          </p:cNvPicPr>
          <p:nvPr/>
        </p:nvPicPr>
        <p:blipFill rotWithShape="1">
          <a:blip r:embed="rId4" cstate="print">
            <a:extLst>
              <a:ext uri="{28A0092B-C50C-407E-A947-70E740481C1C}">
                <a14:useLocalDpi xmlns:a14="http://schemas.microsoft.com/office/drawing/2010/main" val="0"/>
              </a:ext>
            </a:extLst>
          </a:blip>
          <a:srcRect l="13274" t="14448" r="27855" b="25680"/>
          <a:stretch/>
        </p:blipFill>
        <p:spPr>
          <a:xfrm>
            <a:off x="1335680" y="2348880"/>
            <a:ext cx="2831792" cy="2160000"/>
          </a:xfrm>
          <a:prstGeom prst="rect">
            <a:avLst/>
          </a:prstGeom>
        </p:spPr>
      </p:pic>
      <p:pic>
        <p:nvPicPr>
          <p:cNvPr id="2050" name="Picture 2" descr="C:\Users\Администратор\Desktop\Раевского 3\Раевского 3\IMG_924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5138" y="906979"/>
            <a:ext cx="1824000" cy="1368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Администратор\Desktop\Раевского 3\Раевского 3\IMG_925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16216" y="906979"/>
            <a:ext cx="1824000" cy="136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186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260648"/>
            <a:ext cx="6264696" cy="646331"/>
          </a:xfrm>
          <a:prstGeom prst="rect">
            <a:avLst/>
          </a:prstGeom>
        </p:spPr>
        <p:txBody>
          <a:bodyPr wrap="square">
            <a:spAutoFit/>
          </a:bodyPr>
          <a:lstStyle/>
          <a:p>
            <a:pPr algn="ctr"/>
            <a:r>
              <a:rPr lang="ru-RU" b="1" dirty="0" smtClean="0"/>
              <a:t>Ул. Брянская, д.5, корп.2</a:t>
            </a:r>
          </a:p>
          <a:p>
            <a:pPr algn="ctr"/>
            <a:r>
              <a:rPr lang="ru-RU" b="1" dirty="0" smtClean="0"/>
              <a:t>(</a:t>
            </a:r>
            <a:r>
              <a:rPr lang="ru-RU" b="1" dirty="0"/>
              <a:t>Было/Стало)</a:t>
            </a:r>
            <a:endParaRPr lang="ru-RU" dirty="0"/>
          </a:p>
        </p:txBody>
      </p:sp>
      <p:sp>
        <p:nvSpPr>
          <p:cNvPr id="6" name="TextBox 5"/>
          <p:cNvSpPr txBox="1"/>
          <p:nvPr/>
        </p:nvSpPr>
        <p:spPr>
          <a:xfrm>
            <a:off x="896633" y="4639269"/>
            <a:ext cx="7272808" cy="1477328"/>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садового камня</a:t>
            </a:r>
            <a:r>
              <a:rPr lang="ru-RU" dirty="0" smtClean="0"/>
              <a:t>, замена ограждения </a:t>
            </a:r>
            <a:r>
              <a:rPr lang="ru-RU" dirty="0"/>
              <a:t>спортивной площадки, ремонт посевного газона</a:t>
            </a:r>
            <a:r>
              <a:rPr lang="ru-RU" dirty="0" smtClean="0"/>
              <a:t>, устройство покрытия из резиновой крошки, </a:t>
            </a:r>
            <a:r>
              <a:rPr lang="ru-RU" dirty="0"/>
              <a:t>реконструкция контейнерной площадки, установка </a:t>
            </a:r>
            <a:r>
              <a:rPr lang="ru-RU" dirty="0" smtClean="0"/>
              <a:t>МАФ.</a:t>
            </a:r>
          </a:p>
          <a:p>
            <a:r>
              <a:rPr lang="ru-RU" dirty="0" smtClean="0"/>
              <a:t>Сумма потраченных средств – 5 481,290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40" y="913396"/>
            <a:ext cx="2123728" cy="1592796"/>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3313" y="902277"/>
            <a:ext cx="2123728" cy="1592796"/>
          </a:xfrm>
          <a:prstGeom prst="rect">
            <a:avLst/>
          </a:prstGeom>
        </p:spPr>
      </p:pic>
      <p:pic>
        <p:nvPicPr>
          <p:cNvPr id="717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3905" b="16727"/>
          <a:stretch/>
        </p:blipFill>
        <p:spPr bwMode="auto">
          <a:xfrm>
            <a:off x="5076056" y="2622256"/>
            <a:ext cx="2828727"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9632" y="2622256"/>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02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646331"/>
          </a:xfrm>
          <a:prstGeom prst="rect">
            <a:avLst/>
          </a:prstGeom>
        </p:spPr>
        <p:txBody>
          <a:bodyPr wrap="square">
            <a:spAutoFit/>
          </a:bodyPr>
          <a:lstStyle/>
          <a:p>
            <a:pPr algn="ctr"/>
            <a:r>
              <a:rPr lang="ru-RU" b="1" dirty="0" smtClean="0"/>
              <a:t>Ул. Большая </a:t>
            </a:r>
            <a:r>
              <a:rPr lang="ru-RU" b="1" dirty="0" err="1" smtClean="0"/>
              <a:t>Дорогомиловская</a:t>
            </a:r>
            <a:r>
              <a:rPr lang="ru-RU" b="1" dirty="0" smtClean="0"/>
              <a:t>, д.1</a:t>
            </a:r>
          </a:p>
          <a:p>
            <a:pPr algn="ctr"/>
            <a:r>
              <a:rPr lang="ru-RU" b="1" dirty="0" smtClean="0"/>
              <a:t>(</a:t>
            </a:r>
            <a:r>
              <a:rPr lang="ru-RU" b="1" dirty="0"/>
              <a:t>Было/Стало)</a:t>
            </a:r>
            <a:endParaRPr lang="ru-RU" dirty="0"/>
          </a:p>
        </p:txBody>
      </p:sp>
      <p:sp>
        <p:nvSpPr>
          <p:cNvPr id="6" name="TextBox 5"/>
          <p:cNvSpPr txBox="1"/>
          <p:nvPr/>
        </p:nvSpPr>
        <p:spPr>
          <a:xfrm>
            <a:off x="1043608" y="4549676"/>
            <a:ext cx="7272808" cy="1754326"/>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бортового камня, </a:t>
            </a:r>
            <a:r>
              <a:rPr lang="ru-RU" dirty="0" smtClean="0"/>
              <a:t>замена </a:t>
            </a:r>
            <a:r>
              <a:rPr lang="ru-RU" dirty="0"/>
              <a:t>садового камня, </a:t>
            </a:r>
            <a:r>
              <a:rPr lang="ru-RU" dirty="0" smtClean="0"/>
              <a:t>замена металлических ограждений, ремонт </a:t>
            </a:r>
            <a:r>
              <a:rPr lang="ru-RU" dirty="0"/>
              <a:t>посевного газона, </a:t>
            </a:r>
            <a:r>
              <a:rPr lang="ru-RU" dirty="0" smtClean="0"/>
              <a:t>устройство </a:t>
            </a:r>
            <a:r>
              <a:rPr lang="ru-RU" dirty="0"/>
              <a:t>покрытия из резиновой крошки, </a:t>
            </a:r>
            <a:r>
              <a:rPr lang="ru-RU" dirty="0" smtClean="0"/>
              <a:t>установка </a:t>
            </a:r>
            <a:r>
              <a:rPr lang="ru-RU" dirty="0"/>
              <a:t>МАФ, </a:t>
            </a:r>
            <a:r>
              <a:rPr lang="ru-RU" dirty="0" smtClean="0"/>
              <a:t>замена брусчатого покрытия,  ремонт подпорной стены, установка ИДН</a:t>
            </a:r>
          </a:p>
          <a:p>
            <a:r>
              <a:rPr lang="ru-RU" dirty="0" smtClean="0"/>
              <a:t>Сумма потраченных средств – 3 807,054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688" y="2348880"/>
            <a:ext cx="2736000" cy="2052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07550" y="2348880"/>
            <a:ext cx="2736000" cy="2052000"/>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4476" y="2348880"/>
            <a:ext cx="2736000" cy="2052000"/>
          </a:xfrm>
          <a:prstGeom prst="rect">
            <a:avLst/>
          </a:prstGeom>
        </p:spPr>
      </p:pic>
      <p:pic>
        <p:nvPicPr>
          <p:cNvPr id="3074" name="Picture 2" descr="C:\Users\Администратор\Desktop\б. дорогомиловская 1\IMG_001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5776" y="879548"/>
            <a:ext cx="1776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Администратор\Desktop\б. дорогомиловская 1\IMG_002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88007" y="879548"/>
            <a:ext cx="1776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Администратор\Desktop\б. дорогомиловская 1\IMG_999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82119" y="895572"/>
            <a:ext cx="1776000" cy="13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980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646331"/>
          </a:xfrm>
          <a:prstGeom prst="rect">
            <a:avLst/>
          </a:prstGeom>
        </p:spPr>
        <p:txBody>
          <a:bodyPr wrap="square">
            <a:spAutoFit/>
          </a:bodyPr>
          <a:lstStyle/>
          <a:p>
            <a:pPr algn="ctr"/>
            <a:r>
              <a:rPr lang="ru-RU" b="1" dirty="0" smtClean="0"/>
              <a:t>Ул. Большая </a:t>
            </a:r>
            <a:r>
              <a:rPr lang="ru-RU" b="1" dirty="0" err="1" smtClean="0"/>
              <a:t>Дорогомиловская</a:t>
            </a:r>
            <a:r>
              <a:rPr lang="ru-RU" b="1" dirty="0" smtClean="0"/>
              <a:t>, д.5, корп.2</a:t>
            </a:r>
          </a:p>
          <a:p>
            <a:pPr algn="ctr"/>
            <a:r>
              <a:rPr lang="ru-RU" b="1" dirty="0" smtClean="0"/>
              <a:t>(</a:t>
            </a:r>
            <a:r>
              <a:rPr lang="ru-RU" b="1" dirty="0"/>
              <a:t>Было/Стало)</a:t>
            </a:r>
            <a:endParaRPr lang="ru-RU" dirty="0"/>
          </a:p>
        </p:txBody>
      </p:sp>
      <p:sp>
        <p:nvSpPr>
          <p:cNvPr id="6" name="TextBox 5"/>
          <p:cNvSpPr txBox="1"/>
          <p:nvPr/>
        </p:nvSpPr>
        <p:spPr>
          <a:xfrm>
            <a:off x="1043608" y="4869160"/>
            <a:ext cx="7272808" cy="1477328"/>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дорожного камня, замена </a:t>
            </a:r>
            <a:r>
              <a:rPr lang="ru-RU" dirty="0"/>
              <a:t>садового камня, </a:t>
            </a:r>
            <a:r>
              <a:rPr lang="ru-RU" dirty="0" smtClean="0"/>
              <a:t>замена ограждений, ремонт </a:t>
            </a:r>
            <a:r>
              <a:rPr lang="ru-RU" dirty="0"/>
              <a:t>посевного газона, </a:t>
            </a:r>
            <a:r>
              <a:rPr lang="ru-RU" dirty="0" smtClean="0"/>
              <a:t>устройство </a:t>
            </a:r>
            <a:r>
              <a:rPr lang="ru-RU" dirty="0"/>
              <a:t>живой изгороди, </a:t>
            </a:r>
            <a:r>
              <a:rPr lang="ru-RU" dirty="0" smtClean="0"/>
              <a:t>ремонт цветника, установка МАФ.</a:t>
            </a:r>
          </a:p>
          <a:p>
            <a:r>
              <a:rPr lang="ru-RU" dirty="0" smtClean="0"/>
              <a:t>Сумма потраченных средств – 11 869,119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8243" y="908720"/>
            <a:ext cx="1920000" cy="1440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53898" y="908720"/>
            <a:ext cx="1920000" cy="1440000"/>
          </a:xfrm>
          <a:prstGeom prst="rect">
            <a:avLst/>
          </a:prstGeom>
        </p:spPr>
      </p:pic>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85898" y="2642260"/>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82243" y="2636912"/>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7397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646331"/>
          </a:xfrm>
          <a:prstGeom prst="rect">
            <a:avLst/>
          </a:prstGeom>
        </p:spPr>
        <p:txBody>
          <a:bodyPr wrap="square">
            <a:spAutoFit/>
          </a:bodyPr>
          <a:lstStyle/>
          <a:p>
            <a:pPr algn="ctr"/>
            <a:r>
              <a:rPr lang="ru-RU" b="1" dirty="0" smtClean="0"/>
              <a:t>Ул. Большая </a:t>
            </a:r>
            <a:r>
              <a:rPr lang="ru-RU" b="1" dirty="0" err="1" smtClean="0"/>
              <a:t>Дорогомиловская</a:t>
            </a:r>
            <a:r>
              <a:rPr lang="ru-RU" b="1" dirty="0" smtClean="0"/>
              <a:t>, д.9-11</a:t>
            </a:r>
          </a:p>
          <a:p>
            <a:pPr algn="ctr"/>
            <a:r>
              <a:rPr lang="ru-RU" b="1" dirty="0" smtClean="0"/>
              <a:t>(</a:t>
            </a:r>
            <a:r>
              <a:rPr lang="ru-RU" b="1" dirty="0"/>
              <a:t>Было/Стало)</a:t>
            </a:r>
            <a:endParaRPr lang="ru-RU" dirty="0"/>
          </a:p>
        </p:txBody>
      </p:sp>
      <p:sp>
        <p:nvSpPr>
          <p:cNvPr id="6" name="TextBox 5"/>
          <p:cNvSpPr txBox="1"/>
          <p:nvPr/>
        </p:nvSpPr>
        <p:spPr>
          <a:xfrm>
            <a:off x="1046098" y="4365103"/>
            <a:ext cx="7272808" cy="2308324"/>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бортового камня, </a:t>
            </a:r>
            <a:r>
              <a:rPr lang="ru-RU" dirty="0" smtClean="0"/>
              <a:t>замена </a:t>
            </a:r>
            <a:r>
              <a:rPr lang="ru-RU" dirty="0"/>
              <a:t>садового камня</a:t>
            </a:r>
            <a:r>
              <a:rPr lang="ru-RU" dirty="0" smtClean="0"/>
              <a:t>, устройство дорожек зоны отдыха</a:t>
            </a:r>
            <a:r>
              <a:rPr lang="ru-RU" dirty="0"/>
              <a:t>, устройство покрытия из резиновой крошки, </a:t>
            </a:r>
            <a:r>
              <a:rPr lang="ru-RU" dirty="0" smtClean="0"/>
              <a:t>замена металлических ограждений, </a:t>
            </a:r>
            <a:r>
              <a:rPr lang="ru-RU" dirty="0"/>
              <a:t>ремонт посевного газона, , устройство живой изгороди, ремонт цветника, реконструкция контейнерной площадки, установка </a:t>
            </a:r>
            <a:r>
              <a:rPr lang="ru-RU" dirty="0" smtClean="0"/>
              <a:t>МАФ, ремонт лестницы, установка ИДН.</a:t>
            </a:r>
            <a:endParaRPr lang="ru-RU" dirty="0"/>
          </a:p>
          <a:p>
            <a:r>
              <a:rPr lang="ru-RU" dirty="0" smtClean="0"/>
              <a:t>Сумма потраченных средств – 7 863,549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6765" y="781105"/>
            <a:ext cx="2100000" cy="1260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1759" y="761523"/>
            <a:ext cx="2100000" cy="1260000"/>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158" y="2132857"/>
            <a:ext cx="2799060" cy="2099295"/>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6176" y="2132856"/>
            <a:ext cx="2799059" cy="2099295"/>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51882" y="2132857"/>
            <a:ext cx="2799059" cy="2099294"/>
          </a:xfrm>
          <a:prstGeom prst="rect">
            <a:avLst/>
          </a:prstGeom>
        </p:spPr>
      </p:pic>
    </p:spTree>
    <p:extLst>
      <p:ext uri="{BB962C8B-B14F-4D97-AF65-F5344CB8AC3E}">
        <p14:creationId xmlns:p14="http://schemas.microsoft.com/office/powerpoint/2010/main" val="1285414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646331"/>
          </a:xfrm>
          <a:prstGeom prst="rect">
            <a:avLst/>
          </a:prstGeom>
        </p:spPr>
        <p:txBody>
          <a:bodyPr wrap="square">
            <a:spAutoFit/>
          </a:bodyPr>
          <a:lstStyle/>
          <a:p>
            <a:pPr algn="ctr"/>
            <a:r>
              <a:rPr lang="ru-RU" b="1" dirty="0" smtClean="0"/>
              <a:t>Можайский вал, д.1</a:t>
            </a:r>
          </a:p>
          <a:p>
            <a:pPr algn="ctr"/>
            <a:r>
              <a:rPr lang="ru-RU" b="1" dirty="0" smtClean="0"/>
              <a:t>(</a:t>
            </a:r>
            <a:r>
              <a:rPr lang="ru-RU" b="1" dirty="0"/>
              <a:t>Было/Стало)</a:t>
            </a:r>
            <a:endParaRPr lang="ru-RU" dirty="0"/>
          </a:p>
        </p:txBody>
      </p:sp>
      <p:sp>
        <p:nvSpPr>
          <p:cNvPr id="6" name="TextBox 5"/>
          <p:cNvSpPr txBox="1"/>
          <p:nvPr/>
        </p:nvSpPr>
        <p:spPr>
          <a:xfrm>
            <a:off x="1046098" y="4365104"/>
            <a:ext cx="7272808" cy="2031325"/>
          </a:xfrm>
          <a:prstGeom prst="rect">
            <a:avLst/>
          </a:prstGeom>
          <a:noFill/>
        </p:spPr>
        <p:txBody>
          <a:bodyPr wrap="square" rtlCol="0">
            <a:spAutoFit/>
          </a:bodyPr>
          <a:lstStyle/>
          <a:p>
            <a:r>
              <a:rPr lang="ru-RU" dirty="0" smtClean="0"/>
              <a:t>Выполнены </a:t>
            </a:r>
            <a:r>
              <a:rPr lang="ru-RU" dirty="0"/>
              <a:t>работы: </a:t>
            </a:r>
            <a:r>
              <a:rPr lang="ru-RU" dirty="0" smtClean="0"/>
              <a:t>текущий </a:t>
            </a:r>
            <a:r>
              <a:rPr lang="ru-RU" dirty="0"/>
              <a:t>ремонт асфальтобетонных покрытий</a:t>
            </a:r>
            <a:r>
              <a:rPr lang="ru-RU" dirty="0" smtClean="0"/>
              <a:t>, замена бортового камня,  установка </a:t>
            </a:r>
            <a:r>
              <a:rPr lang="ru-RU" dirty="0"/>
              <a:t>садового камня, </a:t>
            </a:r>
            <a:r>
              <a:rPr lang="ru-RU" dirty="0" smtClean="0"/>
              <a:t>демонтаж</a:t>
            </a:r>
            <a:r>
              <a:rPr lang="ru-RU" dirty="0"/>
              <a:t>, установка металлических </a:t>
            </a:r>
            <a:r>
              <a:rPr lang="ru-RU" dirty="0" smtClean="0"/>
              <a:t>ограждений, ремонт </a:t>
            </a:r>
            <a:r>
              <a:rPr lang="ru-RU" dirty="0"/>
              <a:t>посевного </a:t>
            </a:r>
            <a:r>
              <a:rPr lang="ru-RU" dirty="0" smtClean="0"/>
              <a:t>газона, устройство </a:t>
            </a:r>
            <a:r>
              <a:rPr lang="ru-RU" dirty="0"/>
              <a:t>покрытия из резиновой крошки, </a:t>
            </a:r>
            <a:r>
              <a:rPr lang="ru-RU" dirty="0" smtClean="0"/>
              <a:t>установка </a:t>
            </a:r>
            <a:r>
              <a:rPr lang="ru-RU" dirty="0"/>
              <a:t>МАФ, </a:t>
            </a:r>
            <a:r>
              <a:rPr lang="ru-RU" dirty="0" smtClean="0"/>
              <a:t>реконструкция </a:t>
            </a:r>
            <a:r>
              <a:rPr lang="ru-RU" dirty="0"/>
              <a:t>контейнерной </a:t>
            </a:r>
            <a:r>
              <a:rPr lang="ru-RU" dirty="0" smtClean="0"/>
              <a:t>площадки, установка ИДН.</a:t>
            </a:r>
          </a:p>
          <a:p>
            <a:r>
              <a:rPr lang="ru-RU" dirty="0" smtClean="0"/>
              <a:t>Сумма потраченных средств – 4 552,355 тыс.руб.</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077" y="2358648"/>
            <a:ext cx="2736850" cy="205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688" y="2358648"/>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descr="C:\Users\Администратор\Desktop\Можайский вал 1\IMG_93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965331"/>
            <a:ext cx="168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11" descr="C:\Users\Администратор\Desktop\Можайский вал 1\IMG_9309.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239" b="36706"/>
          <a:stretch/>
        </p:blipFill>
        <p:spPr bwMode="auto">
          <a:xfrm>
            <a:off x="1835696" y="976411"/>
            <a:ext cx="1957843" cy="12600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8184" y="2360873"/>
            <a:ext cx="2740226"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3" name="Picture 13" descr="C:\Users\Администратор\Desktop\Можайский вал 1\IMG_931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48384" y="976411"/>
            <a:ext cx="1680000" cy="12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7853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369332"/>
          </a:xfrm>
          <a:prstGeom prst="rect">
            <a:avLst/>
          </a:prstGeom>
        </p:spPr>
        <p:txBody>
          <a:bodyPr wrap="square">
            <a:spAutoFit/>
          </a:bodyPr>
          <a:lstStyle/>
          <a:p>
            <a:pPr algn="ctr"/>
            <a:r>
              <a:rPr lang="ru-RU" b="1" dirty="0" smtClean="0"/>
              <a:t>Можайский Вал, д.4 (6/2)</a:t>
            </a:r>
          </a:p>
        </p:txBody>
      </p:sp>
      <p:sp>
        <p:nvSpPr>
          <p:cNvPr id="6" name="TextBox 5"/>
          <p:cNvSpPr txBox="1"/>
          <p:nvPr/>
        </p:nvSpPr>
        <p:spPr>
          <a:xfrm>
            <a:off x="1046098" y="4383839"/>
            <a:ext cx="7272808" cy="1477328"/>
          </a:xfrm>
          <a:prstGeom prst="rect">
            <a:avLst/>
          </a:prstGeom>
          <a:noFill/>
        </p:spPr>
        <p:txBody>
          <a:bodyPr wrap="square" rtlCol="0">
            <a:spAutoFit/>
          </a:bodyPr>
          <a:lstStyle/>
          <a:p>
            <a:endParaRPr lang="ru-RU" dirty="0" smtClean="0"/>
          </a:p>
          <a:p>
            <a:r>
              <a:rPr lang="ru-RU" dirty="0" smtClean="0"/>
              <a:t>Выполнены </a:t>
            </a:r>
            <a:r>
              <a:rPr lang="ru-RU" dirty="0"/>
              <a:t>работы: ремонт асфальтовых покрытий</a:t>
            </a:r>
            <a:r>
              <a:rPr lang="ru-RU" dirty="0" smtClean="0"/>
              <a:t>,</a:t>
            </a:r>
          </a:p>
          <a:p>
            <a:r>
              <a:rPr lang="ru-RU" dirty="0" smtClean="0"/>
              <a:t>ремонт газона, установка </a:t>
            </a:r>
            <a:r>
              <a:rPr lang="ru-RU" dirty="0" err="1" smtClean="0"/>
              <a:t>антипарковочных</a:t>
            </a:r>
            <a:r>
              <a:rPr lang="ru-RU" dirty="0" smtClean="0"/>
              <a:t> столбиков, ремонт подпорной стены.</a:t>
            </a:r>
          </a:p>
          <a:p>
            <a:r>
              <a:rPr lang="ru-RU" dirty="0" smtClean="0"/>
              <a:t>Сумма потраченных средств 2 381,793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7759" y="2420888"/>
            <a:ext cx="2880000" cy="216000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0867" y="2420888"/>
            <a:ext cx="2879999" cy="2160000"/>
          </a:xfrm>
          <a:prstGeom prst="rect">
            <a:avLst/>
          </a:prstGeom>
        </p:spPr>
      </p:pic>
      <p:pic>
        <p:nvPicPr>
          <p:cNvPr id="4098" name="Picture 2" descr="C:\Users\Администратор\Desktop\Можайский вал 4 (6-2)\IMG_93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624" y="764784"/>
            <a:ext cx="192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Администратор\Desktop\Можайский вал 4 (6-2)\IMG_934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7759" y="772602"/>
            <a:ext cx="192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Администратор\Desktop\Можайский вал 4 (6-2)\IMG_933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15470" y="772602"/>
            <a:ext cx="192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670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63688" y="150209"/>
            <a:ext cx="6264696" cy="923330"/>
          </a:xfrm>
          <a:prstGeom prst="rect">
            <a:avLst/>
          </a:prstGeom>
        </p:spPr>
        <p:txBody>
          <a:bodyPr wrap="square">
            <a:spAutoFit/>
          </a:bodyPr>
          <a:lstStyle/>
          <a:p>
            <a:pPr algn="ctr"/>
            <a:r>
              <a:rPr lang="ru-RU" b="1" dirty="0" smtClean="0"/>
              <a:t>Территория общего пользования в квартале, ограниченном улицами: </a:t>
            </a:r>
            <a:r>
              <a:rPr lang="ru-RU" b="1" dirty="0" err="1" smtClean="0"/>
              <a:t>Платовская</a:t>
            </a:r>
            <a:r>
              <a:rPr lang="ru-RU" b="1" dirty="0" smtClean="0"/>
              <a:t>, Большая </a:t>
            </a:r>
            <a:r>
              <a:rPr lang="ru-RU" b="1" dirty="0" err="1" smtClean="0"/>
              <a:t>Дорогомиловская</a:t>
            </a:r>
            <a:r>
              <a:rPr lang="ru-RU" b="1" dirty="0" smtClean="0"/>
              <a:t>, Раевского и Можайский вал.</a:t>
            </a:r>
          </a:p>
        </p:txBody>
      </p:sp>
      <p:sp>
        <p:nvSpPr>
          <p:cNvPr id="6" name="TextBox 5"/>
          <p:cNvSpPr txBox="1"/>
          <p:nvPr/>
        </p:nvSpPr>
        <p:spPr>
          <a:xfrm>
            <a:off x="755576" y="5152792"/>
            <a:ext cx="7272808" cy="1200329"/>
          </a:xfrm>
          <a:prstGeom prst="rect">
            <a:avLst/>
          </a:prstGeom>
          <a:noFill/>
        </p:spPr>
        <p:txBody>
          <a:bodyPr wrap="square" rtlCol="0">
            <a:spAutoFit/>
          </a:bodyPr>
          <a:lstStyle/>
          <a:p>
            <a:r>
              <a:rPr lang="ru-RU" dirty="0" smtClean="0"/>
              <a:t>Выполнены </a:t>
            </a:r>
            <a:r>
              <a:rPr lang="ru-RU" dirty="0"/>
              <a:t>работы: у</a:t>
            </a:r>
            <a:r>
              <a:rPr lang="ru-RU" dirty="0" smtClean="0"/>
              <a:t>стройство покрытия из резиновой крошки, замена садового камня, устройство покрытия площадки для выгула собак, ремонт контейнерной площадки, установка МАФ.</a:t>
            </a:r>
          </a:p>
          <a:p>
            <a:r>
              <a:rPr lang="ru-RU" dirty="0" smtClean="0"/>
              <a:t>Сумма потраченных средств 4 749,992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8273" y="3230784"/>
            <a:ext cx="2640000" cy="1980000"/>
          </a:xfrm>
          <a:prstGeom prst="rect">
            <a:avLst/>
          </a:prstGeom>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3113146" y="2402848"/>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42" y="3172792"/>
            <a:ext cx="2640000"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38274" y="1160848"/>
            <a:ext cx="2639999"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8181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46098" y="4383839"/>
            <a:ext cx="7272808" cy="1200329"/>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бортового камня, замена металлических </a:t>
            </a:r>
            <a:r>
              <a:rPr lang="ru-RU" dirty="0" smtClean="0"/>
              <a:t>ограждений, </a:t>
            </a:r>
            <a:r>
              <a:rPr lang="ru-RU" dirty="0"/>
              <a:t>ремонт посевного </a:t>
            </a:r>
            <a:r>
              <a:rPr lang="ru-RU" dirty="0" smtClean="0"/>
              <a:t>газона.</a:t>
            </a:r>
          </a:p>
          <a:p>
            <a:r>
              <a:rPr lang="ru-RU" dirty="0" smtClean="0"/>
              <a:t>Сумма потраченных средств 1 893,264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sp>
        <p:nvSpPr>
          <p:cNvPr id="8" name="Прямоугольник 7"/>
          <p:cNvSpPr/>
          <p:nvPr/>
        </p:nvSpPr>
        <p:spPr>
          <a:xfrm>
            <a:off x="1763688" y="150209"/>
            <a:ext cx="6264696" cy="369332"/>
          </a:xfrm>
          <a:prstGeom prst="rect">
            <a:avLst/>
          </a:prstGeom>
        </p:spPr>
        <p:txBody>
          <a:bodyPr wrap="square">
            <a:spAutoFit/>
          </a:bodyPr>
          <a:lstStyle/>
          <a:p>
            <a:pPr algn="ctr"/>
            <a:r>
              <a:rPr lang="ru-RU" b="1" dirty="0" smtClean="0"/>
              <a:t>Ул. Студенческая, д.34</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712" y="609999"/>
            <a:ext cx="1920000" cy="1440000"/>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3968" y="609999"/>
            <a:ext cx="1920000" cy="1440000"/>
          </a:xfrm>
          <a:prstGeom prst="rect">
            <a:avLst/>
          </a:prstGeom>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8906" y="609999"/>
            <a:ext cx="1920000" cy="1440000"/>
          </a:xfrm>
          <a:prstGeom prst="rect">
            <a:avLst/>
          </a:prstGeom>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68347" y="2183859"/>
            <a:ext cx="2735999"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688" y="2183859"/>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14502" y="2183859"/>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36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98458" y="4725144"/>
            <a:ext cx="7272808" cy="2031325"/>
          </a:xfrm>
          <a:prstGeom prst="rect">
            <a:avLst/>
          </a:prstGeom>
          <a:noFill/>
        </p:spPr>
        <p:txBody>
          <a:bodyPr wrap="square" rtlCol="0">
            <a:spAutoFit/>
          </a:bodyPr>
          <a:lstStyle/>
          <a:p>
            <a:r>
              <a:rPr lang="ru-RU" dirty="0" smtClean="0"/>
              <a:t>Выполнены </a:t>
            </a:r>
            <a:r>
              <a:rPr lang="ru-RU" dirty="0"/>
              <a:t>работы</a:t>
            </a:r>
            <a:r>
              <a:rPr lang="ru-RU" dirty="0" smtClean="0"/>
              <a:t>: Замена асфальтобетонного покрытия, замена бортового камня, замена садового камня, устройство покрытия из брусчатки, замена покрытия из резиновой крошки, замена газонного ограждения, ремонт посевного газона, устройство живой изгороди. Ремонт контейнерной площадки, установка МАФ, установка ИДН.</a:t>
            </a:r>
          </a:p>
          <a:p>
            <a:r>
              <a:rPr lang="ru-RU" dirty="0" smtClean="0"/>
              <a:t>Сумма потраченных средств 4 666,590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sp>
        <p:nvSpPr>
          <p:cNvPr id="8" name="Прямоугольник 7"/>
          <p:cNvSpPr/>
          <p:nvPr/>
        </p:nvSpPr>
        <p:spPr>
          <a:xfrm>
            <a:off x="1763688" y="150209"/>
            <a:ext cx="6264696" cy="369332"/>
          </a:xfrm>
          <a:prstGeom prst="rect">
            <a:avLst/>
          </a:prstGeom>
        </p:spPr>
        <p:txBody>
          <a:bodyPr wrap="square">
            <a:spAutoFit/>
          </a:bodyPr>
          <a:lstStyle/>
          <a:p>
            <a:pPr algn="ctr"/>
            <a:r>
              <a:rPr lang="ru-RU" b="1" dirty="0" smtClean="0"/>
              <a:t>Ул. Большая </a:t>
            </a:r>
            <a:r>
              <a:rPr lang="ru-RU" b="1" dirty="0" err="1" smtClean="0"/>
              <a:t>Дорогомиловская</a:t>
            </a:r>
            <a:r>
              <a:rPr lang="ru-RU" b="1" dirty="0" smtClean="0"/>
              <a:t>, д.5, корп.1</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045" y="2204864"/>
            <a:ext cx="2683178" cy="2012384"/>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8802" y="2204864"/>
            <a:ext cx="2683179" cy="2012384"/>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7864" y="2216684"/>
            <a:ext cx="2667419" cy="2000564"/>
          </a:xfrm>
          <a:prstGeom prst="rect">
            <a:avLst/>
          </a:prstGeom>
        </p:spPr>
      </p:pic>
      <p:pic>
        <p:nvPicPr>
          <p:cNvPr id="1026" name="Picture 2" descr="C:\Users\Администратор\Desktop\БД5\IMG_996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1223" y="573389"/>
            <a:ext cx="2064000" cy="154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Администратор\Desktop\БД5\IMG_996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83283" y="573389"/>
            <a:ext cx="2064000" cy="15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003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59632" y="4365104"/>
            <a:ext cx="7272808" cy="1754326"/>
          </a:xfrm>
          <a:prstGeom prst="rect">
            <a:avLst/>
          </a:prstGeom>
          <a:noFill/>
        </p:spPr>
        <p:txBody>
          <a:bodyPr wrap="square" rtlCol="0">
            <a:spAutoFit/>
          </a:bodyPr>
          <a:lstStyle/>
          <a:p>
            <a:r>
              <a:rPr lang="ru-RU" dirty="0" smtClean="0"/>
              <a:t>Выполнены </a:t>
            </a:r>
            <a:r>
              <a:rPr lang="ru-RU" dirty="0"/>
              <a:t>работы: </a:t>
            </a:r>
            <a:r>
              <a:rPr lang="ru-RU" dirty="0" smtClean="0"/>
              <a:t>замена </a:t>
            </a:r>
            <a:r>
              <a:rPr lang="ru-RU" dirty="0"/>
              <a:t>асфальтобетонного покрытия, </a:t>
            </a:r>
            <a:r>
              <a:rPr lang="ru-RU" dirty="0" smtClean="0"/>
              <a:t>замена </a:t>
            </a:r>
            <a:r>
              <a:rPr lang="ru-RU" dirty="0"/>
              <a:t>бортового камня, </a:t>
            </a:r>
            <a:r>
              <a:rPr lang="ru-RU" dirty="0" smtClean="0"/>
              <a:t>замена </a:t>
            </a:r>
            <a:r>
              <a:rPr lang="ru-RU" dirty="0"/>
              <a:t>садового камня, </a:t>
            </a:r>
            <a:r>
              <a:rPr lang="ru-RU" dirty="0" smtClean="0"/>
              <a:t>замена металлических ограждений, </a:t>
            </a:r>
            <a:r>
              <a:rPr lang="ru-RU" dirty="0"/>
              <a:t>ремонт посевного </a:t>
            </a:r>
            <a:r>
              <a:rPr lang="ru-RU" dirty="0" smtClean="0"/>
              <a:t>газона, </a:t>
            </a:r>
            <a:r>
              <a:rPr lang="ru-RU" dirty="0"/>
              <a:t>устройство покрытия из резиновой крошки</a:t>
            </a:r>
            <a:r>
              <a:rPr lang="ru-RU" dirty="0" smtClean="0"/>
              <a:t>, </a:t>
            </a:r>
            <a:r>
              <a:rPr lang="ru-RU" dirty="0"/>
              <a:t>устройство живой изгороди, </a:t>
            </a:r>
            <a:r>
              <a:rPr lang="ru-RU" dirty="0" smtClean="0"/>
              <a:t>установка МАФ.</a:t>
            </a:r>
          </a:p>
          <a:p>
            <a:endParaRPr lang="ru-RU" dirty="0"/>
          </a:p>
          <a:p>
            <a:r>
              <a:rPr lang="ru-RU" dirty="0" smtClean="0"/>
              <a:t>Сумма потраченных средств 5 772,494,61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sp>
        <p:nvSpPr>
          <p:cNvPr id="8" name="Прямоугольник 7"/>
          <p:cNvSpPr/>
          <p:nvPr/>
        </p:nvSpPr>
        <p:spPr>
          <a:xfrm>
            <a:off x="1763688" y="150209"/>
            <a:ext cx="6264696" cy="369332"/>
          </a:xfrm>
          <a:prstGeom prst="rect">
            <a:avLst/>
          </a:prstGeom>
        </p:spPr>
        <p:txBody>
          <a:bodyPr wrap="square">
            <a:spAutoFit/>
          </a:bodyPr>
          <a:lstStyle/>
          <a:p>
            <a:pPr algn="ctr"/>
            <a:r>
              <a:rPr lang="ru-RU" b="1" dirty="0" smtClean="0"/>
              <a:t>Ул. Большая </a:t>
            </a:r>
            <a:r>
              <a:rPr lang="ru-RU" b="1" dirty="0" err="1" smtClean="0"/>
              <a:t>Дорогомиловская</a:t>
            </a:r>
            <a:r>
              <a:rPr lang="ru-RU" b="1" dirty="0" smtClean="0"/>
              <a:t>, д.7</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707812"/>
            <a:ext cx="1787690" cy="1340768"/>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12583" y="699982"/>
            <a:ext cx="1787691" cy="1340768"/>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8627" y="707812"/>
            <a:ext cx="1787691" cy="1340768"/>
          </a:xfrm>
          <a:prstGeom prst="rect">
            <a:avLst/>
          </a:prstGeom>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79032" y="2202890"/>
            <a:ext cx="2595732" cy="194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914" t="5792" r="24992" b="5269"/>
          <a:stretch/>
        </p:blipFill>
        <p:spPr bwMode="auto">
          <a:xfrm rot="5400000">
            <a:off x="3454584" y="1880146"/>
            <a:ext cx="194679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535" y="2204864"/>
            <a:ext cx="2593101" cy="1944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811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59632" y="4365104"/>
            <a:ext cx="7272808" cy="1754326"/>
          </a:xfrm>
          <a:prstGeom prst="rect">
            <a:avLst/>
          </a:prstGeom>
          <a:noFill/>
        </p:spPr>
        <p:txBody>
          <a:bodyPr wrap="square" rtlCol="0">
            <a:spAutoFit/>
          </a:bodyPr>
          <a:lstStyle/>
          <a:p>
            <a:r>
              <a:rPr lang="ru-RU" dirty="0" smtClean="0"/>
              <a:t>Выполнены </a:t>
            </a:r>
            <a:r>
              <a:rPr lang="ru-RU" dirty="0"/>
              <a:t>работы: Замена асфальтобетонного покрытия, </a:t>
            </a:r>
            <a:r>
              <a:rPr lang="ru-RU" dirty="0" smtClean="0"/>
              <a:t>замена </a:t>
            </a:r>
            <a:r>
              <a:rPr lang="ru-RU" dirty="0"/>
              <a:t>бортового камня, </a:t>
            </a:r>
            <a:r>
              <a:rPr lang="ru-RU" dirty="0" smtClean="0"/>
              <a:t>установка </a:t>
            </a:r>
            <a:r>
              <a:rPr lang="ru-RU" dirty="0"/>
              <a:t>садового </a:t>
            </a:r>
            <a:r>
              <a:rPr lang="ru-RU" dirty="0" err="1" smtClean="0"/>
              <a:t>камня,замена</a:t>
            </a:r>
            <a:r>
              <a:rPr lang="ru-RU" dirty="0" smtClean="0"/>
              <a:t> металлических ограждений, замена покрытия из брусчатки,  ремонт </a:t>
            </a:r>
            <a:r>
              <a:rPr lang="ru-RU" dirty="0"/>
              <a:t>посевного газона, </a:t>
            </a:r>
            <a:r>
              <a:rPr lang="ru-RU" dirty="0" smtClean="0"/>
              <a:t>устройство </a:t>
            </a:r>
            <a:r>
              <a:rPr lang="ru-RU" dirty="0"/>
              <a:t>живой </a:t>
            </a:r>
            <a:r>
              <a:rPr lang="ru-RU" dirty="0" smtClean="0"/>
              <a:t>изгороди, установка </a:t>
            </a:r>
            <a:r>
              <a:rPr lang="ru-RU" dirty="0"/>
              <a:t>МАФ, </a:t>
            </a:r>
            <a:r>
              <a:rPr lang="ru-RU" dirty="0" smtClean="0"/>
              <a:t>реконструкция </a:t>
            </a:r>
            <a:r>
              <a:rPr lang="ru-RU" dirty="0"/>
              <a:t>контейнерной площадки, </a:t>
            </a:r>
            <a:r>
              <a:rPr lang="ru-RU" dirty="0" smtClean="0"/>
              <a:t>ремонт цветника.</a:t>
            </a:r>
          </a:p>
          <a:p>
            <a:r>
              <a:rPr lang="ru-RU" dirty="0" smtClean="0"/>
              <a:t>Сумма потраченных средств 7 431,887 </a:t>
            </a:r>
            <a:r>
              <a:rPr lang="ru-RU" dirty="0" err="1" smtClean="0"/>
              <a:t>тыс.руб</a:t>
            </a:r>
            <a:r>
              <a:rPr lang="ru-RU" dirty="0" smtClean="0"/>
              <a:t>.</a:t>
            </a:r>
          </a:p>
        </p:txBody>
      </p:sp>
      <p:pic>
        <p:nvPicPr>
          <p:cNvPr id="7" name="Рисунок 6" descr="gerb3"/>
          <p:cNvPicPr/>
          <p:nvPr/>
        </p:nvPicPr>
        <p:blipFill>
          <a:blip r:embed="rId2">
            <a:extLst>
              <a:ext uri="{28A0092B-C50C-407E-A947-70E740481C1C}">
                <a14:useLocalDpi xmlns:a14="http://schemas.microsoft.com/office/drawing/2010/main" val="0"/>
              </a:ext>
            </a:extLst>
          </a:blip>
          <a:srcRect/>
          <a:stretch>
            <a:fillRect/>
          </a:stretch>
        </p:blipFill>
        <p:spPr bwMode="auto">
          <a:xfrm>
            <a:off x="251520" y="38263"/>
            <a:ext cx="1224136" cy="1446521"/>
          </a:xfrm>
          <a:prstGeom prst="rect">
            <a:avLst/>
          </a:prstGeom>
          <a:noFill/>
          <a:ln>
            <a:noFill/>
          </a:ln>
        </p:spPr>
      </p:pic>
      <p:sp>
        <p:nvSpPr>
          <p:cNvPr id="8" name="Прямоугольник 7"/>
          <p:cNvSpPr/>
          <p:nvPr/>
        </p:nvSpPr>
        <p:spPr>
          <a:xfrm>
            <a:off x="1763688" y="150209"/>
            <a:ext cx="6264696" cy="369332"/>
          </a:xfrm>
          <a:prstGeom prst="rect">
            <a:avLst/>
          </a:prstGeom>
        </p:spPr>
        <p:txBody>
          <a:bodyPr wrap="square">
            <a:spAutoFit/>
          </a:bodyPr>
          <a:lstStyle/>
          <a:p>
            <a:pPr algn="ctr"/>
            <a:r>
              <a:rPr lang="ru-RU" b="1" dirty="0" smtClean="0"/>
              <a:t>Кутузовский проспект, д. 23, корп.1</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9083" y="726974"/>
            <a:ext cx="1920000" cy="1440000"/>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7984" y="726974"/>
            <a:ext cx="1920000" cy="1440000"/>
          </a:xfrm>
          <a:prstGeom prst="rect">
            <a:avLst/>
          </a:prstGeom>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2256167"/>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9872" y="2275602"/>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descr="C:\Users\Администратор\Desktop\кутузовский пр 23 к1\IMG_983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2682" y="726974"/>
            <a:ext cx="192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94564" y="2275602"/>
            <a:ext cx="2736000" cy="20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194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17316</TotalTime>
  <Words>971</Words>
  <Application>Microsoft Office PowerPoint</Application>
  <PresentationFormat>Экран (4:3)</PresentationFormat>
  <Paragraphs>70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Мичуринский проспект О.Д. д.14</dc:title>
  <dc:creator>user</dc:creator>
  <cp:lastModifiedBy>User</cp:lastModifiedBy>
  <cp:revision>235</cp:revision>
  <cp:lastPrinted>2019-05-24T08:44:13Z</cp:lastPrinted>
  <dcterms:created xsi:type="dcterms:W3CDTF">2015-12-03T05:19:26Z</dcterms:created>
  <dcterms:modified xsi:type="dcterms:W3CDTF">2019-05-24T11:59:44Z</dcterms:modified>
</cp:coreProperties>
</file>